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3" r:id="rId2"/>
    <p:sldId id="435" r:id="rId3"/>
    <p:sldId id="403" r:id="rId4"/>
    <p:sldId id="438" r:id="rId5"/>
    <p:sldId id="441" r:id="rId6"/>
    <p:sldId id="262" r:id="rId7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5839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308011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20/09/62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6" tIns="47843" rIns="95686" bIns="47843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5686" tIns="47843" rIns="95686" bIns="47843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66369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7D80E-B61C-4E6A-945D-C93609B95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598A2C-6629-441B-8436-EC5BCAE8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6AA-0F66-4D86-8AC2-6EEC7A09843A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120D5-007F-42CD-9C62-5ACFEACAE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148796-E61F-486F-9942-14D0D254C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5617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428EA9-4579-458D-81DD-9F1EBD1A0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6AA-0F66-4D86-8AC2-6EEC7A09843A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C32E8C-0451-48E2-8FF1-9B12FC79F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BBB276-429E-4ED1-BCB9-A051C7DA0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90D87FC-8498-4646-A57D-500B0C20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6AA-0F66-4D86-8AC2-6EEC7A09843A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58714EA-724E-45E8-9CD1-8E28DC36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74A400-0DB4-4E9C-A16A-889EBD6F3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20/09/62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DEBUG</a:t>
            </a: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DEBUG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DEBUG program provides an environment in which a program may be tested.</a:t>
            </a:r>
          </a:p>
          <a:p>
            <a:r>
              <a:rPr lang="en-US" dirty="0"/>
              <a:t>The user can step through a program, and display and change the registers and memory.</a:t>
            </a:r>
          </a:p>
          <a:p>
            <a:r>
              <a:rPr lang="en-US" dirty="0"/>
              <a:t>We use DEBUG to demonstrate the way instructions affect the flags.</a:t>
            </a:r>
          </a:p>
          <a:p>
            <a:r>
              <a:rPr lang="en-US" dirty="0"/>
              <a:t>To enter DEBUG with our demonstration program, we type</a:t>
            </a:r>
          </a:p>
          <a:p>
            <a:pPr lvl="1"/>
            <a:r>
              <a:rPr lang="en-US" dirty="0"/>
              <a:t>C:\DEBUG  filename.exe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2</a:t>
            </a:fld>
            <a:endParaRPr lang="th-TH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DEBUG Commands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</a:t>
            </a:r>
            <a:r>
              <a:rPr lang="en-US" dirty="0"/>
              <a:t>	display registers</a:t>
            </a:r>
          </a:p>
          <a:p>
            <a:r>
              <a:rPr lang="en-US" b="1" dirty="0"/>
              <a:t>T</a:t>
            </a:r>
            <a:r>
              <a:rPr lang="en-US" dirty="0"/>
              <a:t>	trace the instruction at CS:IP</a:t>
            </a:r>
          </a:p>
          <a:p>
            <a:r>
              <a:rPr lang="en-US" b="1" dirty="0"/>
              <a:t>G</a:t>
            </a:r>
            <a:r>
              <a:rPr lang="en-US" dirty="0"/>
              <a:t>	execute at CS:IP to completion</a:t>
            </a:r>
          </a:p>
          <a:p>
            <a:r>
              <a:rPr lang="en-US" b="1" dirty="0"/>
              <a:t>U</a:t>
            </a:r>
            <a:r>
              <a:rPr lang="en-US" dirty="0"/>
              <a:t>	unassembled data in instruction format</a:t>
            </a:r>
          </a:p>
          <a:p>
            <a:r>
              <a:rPr lang="en-US" b="1" dirty="0"/>
              <a:t>D</a:t>
            </a:r>
            <a:r>
              <a:rPr lang="en-US" dirty="0"/>
              <a:t>	dump bytes in hex format</a:t>
            </a:r>
          </a:p>
          <a:p>
            <a:r>
              <a:rPr lang="en-US" b="1" dirty="0"/>
              <a:t>E</a:t>
            </a:r>
            <a:r>
              <a:rPr lang="en-US" dirty="0"/>
              <a:t>	enter data in list beginning at start</a:t>
            </a:r>
          </a:p>
          <a:p>
            <a:r>
              <a:rPr lang="en-US" b="1" dirty="0"/>
              <a:t>Q</a:t>
            </a:r>
            <a:r>
              <a:rPr lang="en-US" dirty="0"/>
              <a:t>	quit DEBUG and return to DOS</a:t>
            </a:r>
          </a:p>
          <a:p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R</a:t>
            </a:r>
            <a:r>
              <a:rPr lang="en-US" sz="2800" dirty="0"/>
              <a:t>		Display registers and flags</a:t>
            </a:r>
            <a:endParaRPr lang="th-TH" sz="2800" dirty="0"/>
          </a:p>
          <a:p>
            <a:r>
              <a:rPr lang="en-US" sz="2800" b="1" dirty="0"/>
              <a:t>RAX</a:t>
            </a:r>
            <a:r>
              <a:rPr lang="en-US" sz="2800" dirty="0"/>
              <a:t>	Display AX and change contents if desired</a:t>
            </a:r>
            <a:endParaRPr lang="th-TH" sz="2800" dirty="0"/>
          </a:p>
          <a:p>
            <a:endParaRPr lang="th-TH" dirty="0"/>
          </a:p>
          <a:p>
            <a:pPr marL="0" indent="0">
              <a:buNone/>
            </a:pPr>
            <a:r>
              <a:rPr lang="en-US" sz="2100" dirty="0"/>
              <a:t>- </a:t>
            </a:r>
            <a:r>
              <a:rPr lang="en-US" sz="2100" b="1" dirty="0"/>
              <a:t>R</a:t>
            </a:r>
            <a:endParaRPr lang="th-TH" sz="2100" b="1" dirty="0"/>
          </a:p>
          <a:p>
            <a:pPr marL="0" indent="0">
              <a:buNone/>
            </a:pPr>
            <a:r>
              <a:rPr lang="en-US" sz="2100" dirty="0"/>
              <a:t>AX=FFFF BX=0000 CX=0019 DX=0000 SP=0100 BP=0000 SI=0000 DI=0000</a:t>
            </a:r>
          </a:p>
          <a:p>
            <a:pPr marL="0" indent="0">
              <a:buNone/>
            </a:pPr>
            <a:r>
              <a:rPr lang="en-US" sz="2100" dirty="0"/>
              <a:t>DS=06BA ES=06BA SS=06CC ​​CS=06CA IP=0000 NU UP EI PL NZ NA PO NC</a:t>
            </a:r>
          </a:p>
          <a:p>
            <a:pPr marL="0" indent="0">
              <a:buNone/>
            </a:pPr>
            <a:r>
              <a:rPr lang="en-US" sz="2000" dirty="0"/>
              <a:t>06CA:0000    BBCBO6	MOV AX, 06CB</a:t>
            </a:r>
            <a:endParaRPr lang="th-TH" sz="20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7076AA5-8288-4E1F-8941-D168C3D51758}"/>
              </a:ext>
            </a:extLst>
          </p:cNvPr>
          <p:cNvCxnSpPr/>
          <p:nvPr/>
        </p:nvCxnSpPr>
        <p:spPr>
          <a:xfrm>
            <a:off x="323528" y="3212976"/>
            <a:ext cx="0" cy="158417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D72676-9D34-40D9-AEF9-CAF15520CDD4}"/>
              </a:ext>
            </a:extLst>
          </p:cNvPr>
          <p:cNvCxnSpPr>
            <a:cxnSpLocks/>
          </p:cNvCxnSpPr>
          <p:nvPr/>
        </p:nvCxnSpPr>
        <p:spPr>
          <a:xfrm>
            <a:off x="323528" y="4797152"/>
            <a:ext cx="7920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3D8209E-D1D4-46C2-9F2F-DE597E9E4B66}"/>
              </a:ext>
            </a:extLst>
          </p:cNvPr>
          <p:cNvCxnSpPr>
            <a:cxnSpLocks/>
          </p:cNvCxnSpPr>
          <p:nvPr/>
        </p:nvCxnSpPr>
        <p:spPr>
          <a:xfrm flipH="1">
            <a:off x="323528" y="3212976"/>
            <a:ext cx="7920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9F9B25B-7C90-4FA2-8A0F-3A8E117DC954}"/>
              </a:ext>
            </a:extLst>
          </p:cNvPr>
          <p:cNvSpPr/>
          <p:nvPr/>
        </p:nvSpPr>
        <p:spPr>
          <a:xfrm>
            <a:off x="457200" y="4365104"/>
            <a:ext cx="1306476" cy="28802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07292AF-97AD-452D-9BBC-EF182F3AA380}"/>
              </a:ext>
            </a:extLst>
          </p:cNvPr>
          <p:cNvSpPr/>
          <p:nvPr/>
        </p:nvSpPr>
        <p:spPr>
          <a:xfrm>
            <a:off x="1841332" y="4365103"/>
            <a:ext cx="1002476" cy="28802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6418AAF-0689-407D-BA42-B39EB3EFD2BC}"/>
              </a:ext>
            </a:extLst>
          </p:cNvPr>
          <p:cNvSpPr/>
          <p:nvPr/>
        </p:nvSpPr>
        <p:spPr>
          <a:xfrm>
            <a:off x="5508104" y="4006839"/>
            <a:ext cx="2952328" cy="28802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llout: Line with Border and Accent Bar 22">
            <a:extLst>
              <a:ext uri="{FF2B5EF4-FFF2-40B4-BE49-F238E27FC236}">
                <a16:creationId xmlns:a16="http://schemas.microsoft.com/office/drawing/2014/main" id="{5158853C-65CB-4213-A4DC-EF2D15379585}"/>
              </a:ext>
            </a:extLst>
          </p:cNvPr>
          <p:cNvSpPr/>
          <p:nvPr/>
        </p:nvSpPr>
        <p:spPr>
          <a:xfrm>
            <a:off x="7236296" y="4675163"/>
            <a:ext cx="1702532" cy="482029"/>
          </a:xfrm>
          <a:prstGeom prst="accentBorderCallout1">
            <a:avLst>
              <a:gd name="adj1" fmla="val 18750"/>
              <a:gd name="adj2" fmla="val -8333"/>
              <a:gd name="adj3" fmla="val -64308"/>
              <a:gd name="adj4" fmla="val -42059"/>
            </a:avLst>
          </a:pr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Flags</a:t>
            </a:r>
          </a:p>
        </p:txBody>
      </p:sp>
      <p:sp>
        <p:nvSpPr>
          <p:cNvPr id="15" name="Callout: Line with Border and Accent Bar 14">
            <a:extLst>
              <a:ext uri="{FF2B5EF4-FFF2-40B4-BE49-F238E27FC236}">
                <a16:creationId xmlns:a16="http://schemas.microsoft.com/office/drawing/2014/main" id="{BC10B9F9-F16D-4450-93C5-219BF3DD518A}"/>
              </a:ext>
            </a:extLst>
          </p:cNvPr>
          <p:cNvSpPr/>
          <p:nvPr/>
        </p:nvSpPr>
        <p:spPr>
          <a:xfrm>
            <a:off x="2995482" y="5048516"/>
            <a:ext cx="2080574" cy="482029"/>
          </a:xfrm>
          <a:prstGeom prst="accentBorderCallout1">
            <a:avLst>
              <a:gd name="adj1" fmla="val 18750"/>
              <a:gd name="adj2" fmla="val -8333"/>
              <a:gd name="adj3" fmla="val -64308"/>
              <a:gd name="adj4" fmla="val -42059"/>
            </a:avLst>
          </a:pr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Machine Code</a:t>
            </a:r>
          </a:p>
        </p:txBody>
      </p:sp>
      <p:sp>
        <p:nvSpPr>
          <p:cNvPr id="17" name="Callout: Line with Border and Accent Bar 16">
            <a:extLst>
              <a:ext uri="{FF2B5EF4-FFF2-40B4-BE49-F238E27FC236}">
                <a16:creationId xmlns:a16="http://schemas.microsoft.com/office/drawing/2014/main" id="{252A02C5-735C-4F22-8BA4-9B103E2FB3E8}"/>
              </a:ext>
            </a:extLst>
          </p:cNvPr>
          <p:cNvSpPr/>
          <p:nvPr/>
        </p:nvSpPr>
        <p:spPr>
          <a:xfrm>
            <a:off x="3468706" y="5755283"/>
            <a:ext cx="2206588" cy="482029"/>
          </a:xfrm>
          <a:prstGeom prst="accentBorderCallout1">
            <a:avLst>
              <a:gd name="adj1" fmla="val 18750"/>
              <a:gd name="adj2" fmla="val -8333"/>
              <a:gd name="adj3" fmla="val -195638"/>
              <a:gd name="adj4" fmla="val -100725"/>
            </a:avLst>
          </a:pr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Segment : Offset</a:t>
            </a:r>
          </a:p>
        </p:txBody>
      </p:sp>
    </p:spTree>
    <p:extLst>
      <p:ext uri="{BB962C8B-B14F-4D97-AF65-F5344CB8AC3E}">
        <p14:creationId xmlns:p14="http://schemas.microsoft.com/office/powerpoint/2010/main" val="3095653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163" y="548681"/>
            <a:ext cx="8229600" cy="4032448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000"/>
              </a:spcAft>
              <a:buNone/>
            </a:pPr>
            <a:r>
              <a:rPr lang="en-US" sz="3400" b="1" dirty="0"/>
              <a:t>FLAG			CLEAR (0) SYMBOL	SET (1) SYMBOL</a:t>
            </a:r>
          </a:p>
          <a:p>
            <a:pPr>
              <a:buNone/>
            </a:pPr>
            <a:r>
              <a:rPr lang="en-US" dirty="0"/>
              <a:t>Overflow Flag		NV (no overflow)	OV (overflow)</a:t>
            </a:r>
          </a:p>
          <a:p>
            <a:pPr>
              <a:buNone/>
            </a:pPr>
            <a:r>
              <a:rPr lang="en-US" dirty="0"/>
              <a:t>Direction Flag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		UP (up) 			DN (down)</a:t>
            </a:r>
          </a:p>
          <a:p>
            <a:pPr>
              <a:buNone/>
            </a:pPr>
            <a:r>
              <a:rPr lang="en-US" dirty="0"/>
              <a:t>Interrupt Flag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		DI (disable interrupt) 	EI (enable interrupts)</a:t>
            </a:r>
          </a:p>
          <a:p>
            <a:pPr>
              <a:buNone/>
            </a:pPr>
            <a:r>
              <a:rPr lang="en-US" dirty="0"/>
              <a:t>Sign Flag		PL (plus)		NG (negative)</a:t>
            </a:r>
          </a:p>
          <a:p>
            <a:pPr>
              <a:buNone/>
            </a:pPr>
            <a:r>
              <a:rPr lang="en-US" dirty="0"/>
              <a:t>Zero Flag		NZ (nonzero) 		ZR (zero)</a:t>
            </a:r>
          </a:p>
          <a:p>
            <a:pPr>
              <a:buNone/>
            </a:pPr>
            <a:r>
              <a:rPr lang="en-US" dirty="0"/>
              <a:t>Auxiliary Carry Flag	NA (no auxiliary carry) 	AC (auxiliary carry)</a:t>
            </a:r>
          </a:p>
          <a:p>
            <a:pPr>
              <a:buNone/>
            </a:pPr>
            <a:r>
              <a:rPr lang="en-US" dirty="0"/>
              <a:t>Parity Flag		PO (odd parity) 		PE (even parity)</a:t>
            </a:r>
          </a:p>
          <a:p>
            <a:pPr>
              <a:buNone/>
            </a:pPr>
            <a:r>
              <a:rPr lang="en-US" dirty="0"/>
              <a:t>Carry Flag		NC (no carry) 		CY (carry)</a:t>
            </a:r>
          </a:p>
          <a:p>
            <a:pPr>
              <a:buNone/>
            </a:pPr>
            <a:endParaRPr lang="en-US" sz="3100" dirty="0"/>
          </a:p>
          <a:p>
            <a:pPr>
              <a:buNone/>
            </a:pPr>
            <a:r>
              <a:rPr lang="en-US" sz="3100" dirty="0">
                <a:solidFill>
                  <a:srgbClr val="FF0000"/>
                </a:solidFill>
              </a:rPr>
              <a:t>* Control Flags</a:t>
            </a:r>
            <a:endParaRPr lang="th-TH" sz="31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5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567836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5689</TotalTime>
  <Words>142</Words>
  <Application>Microsoft Office PowerPoint</Application>
  <PresentationFormat>On-screen Show (4:3)</PresentationFormat>
  <Paragraphs>50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ชุดรูปแบบของ Office</vt:lpstr>
      <vt:lpstr>Assembly Language</vt:lpstr>
      <vt:lpstr>The DEBUG Program</vt:lpstr>
      <vt:lpstr>DEBUG Commands</vt:lpstr>
      <vt:lpstr>R</vt:lpstr>
      <vt:lpstr>PowerPoint Presentation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I</dc:subject>
  <dc:creator>Chumphol Bunkhumpornpat</dc:creator>
  <cp:lastModifiedBy>CHUMPHOL BUNKHUMPORNPAT</cp:lastModifiedBy>
  <cp:revision>536</cp:revision>
  <cp:lastPrinted>2019-05-28T06:46:00Z</cp:lastPrinted>
  <dcterms:created xsi:type="dcterms:W3CDTF">2012-04-29T10:21:48Z</dcterms:created>
  <dcterms:modified xsi:type="dcterms:W3CDTF">2019-09-20T06:37:01Z</dcterms:modified>
</cp:coreProperties>
</file>